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Default Extension="wmf" ContentType="image/x-wmf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2787"/>
    <p:restoredTop sz="83353" autoAdjust="0"/>
  </p:normalViewPr>
  <p:slideViewPr>
    <p:cSldViewPr>
      <p:cViewPr varScale="1">
        <p:scale>
          <a:sx n="84" d="100"/>
          <a:sy n="84" d="100"/>
        </p:scale>
        <p:origin x="-5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40CAB6-B6A8-4C17-9AF7-4F089B17B2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90563"/>
            <a:ext cx="4598988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70388"/>
            <a:ext cx="5486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296140-3CDF-4DAA-857A-47386D88E7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Reading: </a:t>
            </a:r>
          </a:p>
          <a:p>
            <a:r>
              <a:rPr lang="en-US" i="1" dirty="0" smtClean="0"/>
              <a:t>U.S.-Canada Border</a:t>
            </a:r>
          </a:p>
          <a:p>
            <a:endParaRPr lang="en-US" i="1" smtClean="0"/>
          </a:p>
          <a:p>
            <a:endParaRPr lang="en-US" i="1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96140-3CDF-4DAA-857A-47386D88E7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FE0424-EAA1-4811-9306-8DF671A8C1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6FC4A0-BAFD-441B-A2A1-66F6F20AD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60DCAA-E0D5-4787-A60B-43F7A8DC6A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666B3-9F60-45DF-AE22-A87008824C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93918F-E7EB-4585-9BA4-B6A79D35E7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34CDF1-BE66-4035-8700-EB8E6CF9BE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08B93F-B596-461C-8295-04DF2DC976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94B4C3-93DD-4F1F-B345-6D5B85D32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D3C980-A452-4DA5-BCA3-177F9DDB27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BCF732-EB7B-48EA-A4EB-A10EF1A63A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5675F-EF4D-4AE9-B6A3-A226E2028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6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B62081-4799-4853-A978-62322D7696C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MCj03839620000[1]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6324600"/>
            <a:ext cx="3746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4800" y="685800"/>
            <a:ext cx="21336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600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81800" y="685800"/>
            <a:ext cx="20574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 dirty="0"/>
              <a:t> 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667000" y="762000"/>
            <a:ext cx="3886200" cy="1905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276600" y="3048000"/>
            <a:ext cx="23622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dirty="0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6705600" y="4191000"/>
            <a:ext cx="2209800" cy="220980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/>
            <a:endParaRPr lang="en-US" sz="1400" dirty="0"/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2438400" y="4191000"/>
            <a:ext cx="4114800" cy="2209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4648200" y="2667000"/>
            <a:ext cx="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V="1">
            <a:off x="5638800" y="2590800"/>
            <a:ext cx="1143000" cy="4572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5638800" y="3429000"/>
            <a:ext cx="1371600" cy="10668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4648200" y="3429000"/>
            <a:ext cx="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2133600" y="3429000"/>
            <a:ext cx="114300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H="1" flipV="1">
            <a:off x="2438400" y="2667000"/>
            <a:ext cx="83820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304800" y="304800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2.)</a:t>
            </a:r>
            <a:r>
              <a:rPr lang="en-US" sz="1000" b="1" dirty="0" smtClean="0"/>
              <a:t> Definition:</a:t>
            </a:r>
            <a:r>
              <a:rPr lang="en-US" sz="1000" dirty="0" smtClean="0"/>
              <a:t> Write the definition in your own words.</a:t>
            </a:r>
            <a:endParaRPr lang="en-US" sz="1000" dirty="0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2819400" y="208002"/>
            <a:ext cx="3505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3.)</a:t>
            </a:r>
            <a:r>
              <a:rPr lang="en-US" sz="1000" b="1" dirty="0" smtClean="0"/>
              <a:t> Does it make sense? </a:t>
            </a:r>
            <a:r>
              <a:rPr lang="en-US" sz="1000" dirty="0" smtClean="0"/>
              <a:t>Circle the </a:t>
            </a:r>
            <a:r>
              <a:rPr lang="en-US" sz="1000" dirty="0" err="1" smtClean="0"/>
              <a:t>sentence(s</a:t>
            </a:r>
            <a:r>
              <a:rPr lang="en-US" sz="1000" dirty="0" smtClean="0"/>
              <a:t>) that does not make sense. Underline the </a:t>
            </a:r>
            <a:r>
              <a:rPr lang="en-US" sz="1000" dirty="0" err="1" smtClean="0"/>
              <a:t>part(s</a:t>
            </a:r>
            <a:r>
              <a:rPr lang="en-US" sz="1000" dirty="0" smtClean="0"/>
              <a:t>) that does not make sense.</a:t>
            </a:r>
            <a:endParaRPr lang="en-US" sz="1000" dirty="0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6781800" y="304800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4.)</a:t>
            </a:r>
            <a:r>
              <a:rPr lang="en-US" sz="1000" b="1" dirty="0" smtClean="0"/>
              <a:t> Context/Text: </a:t>
            </a:r>
            <a:r>
              <a:rPr lang="en-US" sz="1000" dirty="0" smtClean="0"/>
              <a:t>Make a Self and World Connection.</a:t>
            </a:r>
            <a:endParaRPr lang="en-US" sz="1000" dirty="0"/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6781800" y="3717925"/>
            <a:ext cx="20574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6.)</a:t>
            </a:r>
            <a:r>
              <a:rPr lang="en-US" sz="1000" b="1" dirty="0" smtClean="0"/>
              <a:t> Word building: </a:t>
            </a:r>
            <a:r>
              <a:rPr lang="en-US" sz="1000" dirty="0" smtClean="0"/>
              <a:t>Choose </a:t>
            </a:r>
            <a:r>
              <a:rPr lang="en-US" sz="1000" dirty="0"/>
              <a:t>the real </a:t>
            </a:r>
            <a:r>
              <a:rPr lang="en-US" sz="1000" dirty="0" err="1" smtClean="0"/>
              <a:t>word(s</a:t>
            </a:r>
            <a:r>
              <a:rPr lang="en-US" sz="1000" dirty="0" smtClean="0"/>
              <a:t>) </a:t>
            </a:r>
            <a:r>
              <a:rPr lang="en-US" sz="1000" dirty="0"/>
              <a:t>and write </a:t>
            </a:r>
            <a:r>
              <a:rPr lang="en-US" sz="1000" dirty="0" smtClean="0"/>
              <a:t>another real, related word.</a:t>
            </a:r>
            <a:endParaRPr lang="en-US" sz="1000" dirty="0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2590800" y="3790890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7.)</a:t>
            </a:r>
            <a:r>
              <a:rPr lang="en-US" sz="1000" b="1" dirty="0" smtClean="0"/>
              <a:t> Debate. Take a stand: </a:t>
            </a:r>
            <a:r>
              <a:rPr lang="en-US" sz="1000" dirty="0" smtClean="0"/>
              <a:t>Circle the statement you are “for” and provide at least 1 reason why.  </a:t>
            </a:r>
            <a:endParaRPr lang="en-US" sz="1000" dirty="0"/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228600" y="3276600"/>
            <a:ext cx="21336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5.)</a:t>
            </a:r>
            <a:r>
              <a:rPr lang="en-US" sz="1000" b="1" dirty="0" smtClean="0"/>
              <a:t> Assurance word:  population pyramid.</a:t>
            </a:r>
            <a:endParaRPr lang="en-US" sz="1000" u="sng" dirty="0" smtClean="0"/>
          </a:p>
          <a:p>
            <a:pPr>
              <a:spcBef>
                <a:spcPct val="50000"/>
              </a:spcBef>
            </a:pPr>
            <a:r>
              <a:rPr lang="en-US" sz="1000" dirty="0" smtClean="0"/>
              <a:t>Write a sentence that uses the assurance word and the vocabulary concept </a:t>
            </a:r>
            <a:r>
              <a:rPr lang="en-US" sz="1000" dirty="0" err="1" smtClean="0"/>
              <a:t>word(s</a:t>
            </a:r>
            <a:r>
              <a:rPr lang="en-US" sz="1000" dirty="0" smtClean="0"/>
              <a:t>). </a:t>
            </a:r>
          </a:p>
        </p:txBody>
      </p:sp>
      <p:sp>
        <p:nvSpPr>
          <p:cNvPr id="15383" name="Text Box 25"/>
          <p:cNvSpPr txBox="1">
            <a:spLocks noChangeArrowheads="1"/>
          </p:cNvSpPr>
          <p:nvPr/>
        </p:nvSpPr>
        <p:spPr bwMode="auto">
          <a:xfrm>
            <a:off x="6934200" y="4546600"/>
            <a:ext cx="187743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1400" dirty="0" smtClean="0"/>
              <a:t>A. .  Settlement</a:t>
            </a:r>
          </a:p>
          <a:p>
            <a:pPr marL="342900" indent="-342900"/>
            <a:r>
              <a:rPr lang="en-US" sz="1400" dirty="0" smtClean="0"/>
              <a:t>B.  </a:t>
            </a:r>
            <a:r>
              <a:rPr lang="en-US" sz="1400" dirty="0" err="1" smtClean="0"/>
              <a:t>Settlementing</a:t>
            </a:r>
            <a:endParaRPr lang="en-US" sz="1400" dirty="0" smtClean="0"/>
          </a:p>
          <a:p>
            <a:pPr marL="342900" indent="-342900">
              <a:buAutoNum type="alphaUcPeriod" startAt="3"/>
            </a:pPr>
            <a:r>
              <a:rPr lang="en-US" sz="1400" dirty="0" err="1" smtClean="0"/>
              <a:t>Settlemented</a:t>
            </a:r>
            <a:endParaRPr lang="en-US" sz="1400" dirty="0" smtClean="0"/>
          </a:p>
          <a:p>
            <a:pPr marL="342900" indent="-342900">
              <a:buAutoNum type="alphaUcPeriod" startAt="3"/>
            </a:pPr>
            <a:endParaRPr lang="en-US" sz="1400" dirty="0" smtClean="0"/>
          </a:p>
          <a:p>
            <a:pPr marL="342900" indent="-342900">
              <a:buAutoNum type="alphaUcPeriod" startAt="3"/>
            </a:pPr>
            <a:r>
              <a:rPr lang="en-US" sz="1400" dirty="0" smtClean="0"/>
              <a:t>_____________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514600" y="4191001"/>
            <a:ext cx="403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sz="1000" b="1" dirty="0" smtClean="0"/>
              <a:t>Statement and/or Reasons:</a:t>
            </a:r>
          </a:p>
          <a:p>
            <a:pPr marL="228600" indent="-228600">
              <a:buAutoNum type="arabicParenR"/>
            </a:pPr>
            <a:r>
              <a:rPr lang="en-US" sz="1000" b="1" dirty="0" smtClean="0"/>
              <a:t>The American government should limit the number people that move into a city each year.</a:t>
            </a:r>
          </a:p>
          <a:p>
            <a:pPr marL="228600" indent="-228600">
              <a:buAutoNum type="arabicParenR"/>
            </a:pPr>
            <a:endParaRPr lang="en-US" sz="1000" b="1" dirty="0" smtClean="0"/>
          </a:p>
          <a:p>
            <a:pPr marL="228600" indent="-228600"/>
            <a:r>
              <a:rPr lang="en-US" sz="1000" b="1" dirty="0" smtClean="0"/>
              <a:t>2)  The American government should not limit the number people that move into a city each year.</a:t>
            </a:r>
          </a:p>
          <a:p>
            <a:pPr marL="228600" indent="-228600"/>
            <a:endParaRPr lang="en-US" sz="1000" b="1" dirty="0" smtClean="0"/>
          </a:p>
          <a:p>
            <a:pPr marL="228600" indent="-228600"/>
            <a:r>
              <a:rPr lang="en-US" sz="1000" b="1" dirty="0" smtClean="0"/>
              <a:t>Reasons</a:t>
            </a:r>
          </a:p>
          <a:p>
            <a:pPr marL="228600" indent="-228600"/>
            <a:endParaRPr lang="en-US" sz="1000" b="1" dirty="0" smtClean="0"/>
          </a:p>
          <a:p>
            <a:pPr marL="228600" indent="-228600"/>
            <a:endParaRPr lang="en-US" sz="1000" b="1" dirty="0" smtClean="0"/>
          </a:p>
          <a:p>
            <a:pPr marL="228600" indent="-228600"/>
            <a:endParaRPr lang="en-US" sz="12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3352800" y="3048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human migration</a:t>
            </a:r>
            <a:endParaRPr lang="en-US" u="sng" dirty="0"/>
          </a:p>
        </p:txBody>
      </p:sp>
      <p:sp>
        <p:nvSpPr>
          <p:cNvPr id="26" name="TextBox 25"/>
          <p:cNvSpPr txBox="1"/>
          <p:nvPr/>
        </p:nvSpPr>
        <p:spPr>
          <a:xfrm>
            <a:off x="2743200" y="762000"/>
            <a:ext cx="3733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300" dirty="0" smtClean="0"/>
              <a:t>The Oregon Treaty ignited the short battle over the Oregon Territory.  </a:t>
            </a:r>
          </a:p>
          <a:p>
            <a:pPr marL="342900" indent="-342900">
              <a:buAutoNum type="arabicPeriod"/>
            </a:pPr>
            <a:r>
              <a:rPr lang="en-US" sz="1300" dirty="0" smtClean="0"/>
              <a:t>The U.S</a:t>
            </a:r>
            <a:r>
              <a:rPr lang="en-US" sz="1300" dirty="0" smtClean="0"/>
              <a:t> and </a:t>
            </a:r>
            <a:r>
              <a:rPr lang="en-US" sz="1300" smtClean="0"/>
              <a:t>Canada have responsibility </a:t>
            </a:r>
            <a:r>
              <a:rPr lang="en-US" sz="1300" dirty="0" smtClean="0"/>
              <a:t>for maintaining the shared Canadian border.</a:t>
            </a:r>
          </a:p>
          <a:p>
            <a:pPr marL="342900" indent="-342900">
              <a:buAutoNum type="arabicPeriod"/>
            </a:pPr>
            <a:r>
              <a:rPr lang="en-US" sz="1300" dirty="0" smtClean="0"/>
              <a:t>Due to the increasing number of people crossing the US-Canada border, both sides recognize the importance of security.</a:t>
            </a:r>
          </a:p>
          <a:p>
            <a:pPr marL="342900" indent="-342900">
              <a:buAutoNum type="arabicPeriod"/>
            </a:pPr>
            <a:endParaRPr lang="en-US" sz="14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6781800" y="762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Human migration is important to me/the world because:</a:t>
            </a:r>
            <a:endParaRPr lang="en-US" sz="1200" dirty="0"/>
          </a:p>
        </p:txBody>
      </p:sp>
      <p:sp>
        <p:nvSpPr>
          <p:cNvPr id="28" name="Text Box 16"/>
          <p:cNvSpPr txBox="1">
            <a:spLocks noChangeArrowheads="1"/>
          </p:cNvSpPr>
          <p:nvPr/>
        </p:nvSpPr>
        <p:spPr bwMode="auto">
          <a:xfrm>
            <a:off x="3200400" y="28194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1.) Vocabulary concept </a:t>
            </a:r>
            <a:r>
              <a:rPr lang="en-US" sz="1000" b="1" dirty="0" err="1" smtClean="0"/>
              <a:t>word(s</a:t>
            </a:r>
            <a:r>
              <a:rPr lang="en-US" sz="1000" b="1" dirty="0" smtClean="0"/>
              <a:t>):</a:t>
            </a:r>
            <a:endParaRPr lang="en-US" sz="1000" dirty="0"/>
          </a:p>
        </p:txBody>
      </p: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304800" y="4191000"/>
            <a:ext cx="1981200" cy="2209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31" name="Rectangle 30"/>
          <p:cNvSpPr/>
          <p:nvPr/>
        </p:nvSpPr>
        <p:spPr>
          <a:xfrm>
            <a:off x="0" y="6611779"/>
            <a:ext cx="4876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n-lt"/>
              </a:rPr>
              <a:t>Adapted from Teacher Quality Research Project, Grant Award #R305M050121A</a:t>
            </a:r>
            <a:endParaRPr lang="en-US" sz="1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273</Words>
  <Application>Microsoft Macintosh PowerPoint</Application>
  <PresentationFormat>On-screen Show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Tamu-College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Materials</dc:title>
  <dc:creator>Angie Hairrell</dc:creator>
  <cp:lastModifiedBy>Jacob Williams</cp:lastModifiedBy>
  <cp:revision>72</cp:revision>
  <cp:lastPrinted>2010-09-21T17:48:43Z</cp:lastPrinted>
  <dcterms:created xsi:type="dcterms:W3CDTF">2010-10-14T19:45:34Z</dcterms:created>
  <dcterms:modified xsi:type="dcterms:W3CDTF">2010-10-14T19:45:55Z</dcterms:modified>
</cp:coreProperties>
</file>